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Lst>
  <p:notesMasterIdLst>
    <p:notesMasterId r:id="rId20"/>
  </p:notesMasterIdLst>
  <p:sldIdLst>
    <p:sldId id="256" r:id="rId4"/>
    <p:sldId id="301" r:id="rId5"/>
    <p:sldId id="302" r:id="rId6"/>
    <p:sldId id="303" r:id="rId7"/>
    <p:sldId id="304" r:id="rId8"/>
    <p:sldId id="305" r:id="rId9"/>
    <p:sldId id="310" r:id="rId10"/>
    <p:sldId id="311" r:id="rId11"/>
    <p:sldId id="312" r:id="rId12"/>
    <p:sldId id="306" r:id="rId13"/>
    <p:sldId id="313" r:id="rId14"/>
    <p:sldId id="307" r:id="rId15"/>
    <p:sldId id="308" r:id="rId16"/>
    <p:sldId id="309" r:id="rId17"/>
    <p:sldId id="295" r:id="rId18"/>
    <p:sldId id="2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09" autoAdjust="0"/>
    <p:restoredTop sz="83149" autoAdjust="0"/>
  </p:normalViewPr>
  <p:slideViewPr>
    <p:cSldViewPr snapToGrid="0">
      <p:cViewPr varScale="1">
        <p:scale>
          <a:sx n="87" d="100"/>
          <a:sy n="87" d="100"/>
        </p:scale>
        <p:origin x="582" y="7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6/23/2016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integration</a:t>
            </a:r>
            <a:r>
              <a:rPr lang="en-US" baseline="0" dirty="0" smtClean="0"/>
              <a:t> means deploying updates to your Web app as often as needed -- even several times a day. Azure supports many different deployment methods, including FTP, </a:t>
            </a:r>
            <a:r>
              <a:rPr lang="en-US" baseline="0" dirty="0" err="1" smtClean="0"/>
              <a:t>Git</a:t>
            </a:r>
            <a:r>
              <a:rPr lang="en-US" baseline="0" dirty="0" smtClean="0"/>
              <a:t> deployment (publishing from a local </a:t>
            </a:r>
            <a:r>
              <a:rPr lang="en-US" baseline="0" dirty="0" err="1" smtClean="0"/>
              <a:t>Git</a:t>
            </a:r>
            <a:r>
              <a:rPr lang="en-US" baseline="0" dirty="0" smtClean="0"/>
              <a:t> repository to Azure), and </a:t>
            </a:r>
            <a:r>
              <a:rPr lang="en-US" baseline="0" dirty="0" err="1" smtClean="0"/>
              <a:t>WebDeploy</a:t>
            </a:r>
            <a:r>
              <a:rPr lang="en-US" baseline="0" dirty="0" smtClean="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smtClean="0"/>
              <a:t>BitBucket</a:t>
            </a:r>
            <a:r>
              <a:rPr lang="en-US" baseline="0" dirty="0" smtClean="0"/>
              <a:t>, VSTS, and local </a:t>
            </a:r>
            <a:r>
              <a:rPr lang="en-US" baseline="0" dirty="0" err="1" smtClean="0"/>
              <a:t>Git</a:t>
            </a:r>
            <a:r>
              <a:rPr lang="en-US" baseline="0" dirty="0" smtClean="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process is a tried and tested one that is easily enacted using a combination of Azure features (e.g., deployment slots) and tooling</a:t>
            </a:r>
            <a:r>
              <a:rPr lang="en-US" baseline="0" dirty="0" smtClean="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create an</a:t>
            </a:r>
            <a:r>
              <a:rPr lang="en-US" baseline="0" dirty="0" smtClean="0"/>
              <a:t> Azure Web App, you are asked to choose an App Service plan (or create a new one). These plans support 5 pricing tiers (Free, Shared, Basic, Standard, and Premium), with each tier offering a unique combination of capabilities and capacity. </a:t>
            </a:r>
            <a:r>
              <a:rPr lang="en-US" dirty="0" smtClean="0"/>
              <a:t>Apps in the same subscription and geographic location can share a plan. For more information, see https://azure.microsoft.com/en-us/documentation/articles/azure-web-sites-web-hosting-plans-in-depth-overview/.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313736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App Service is a PaaS offering that comprises four separate (but related) services:</a:t>
            </a:r>
          </a:p>
          <a:p>
            <a:endParaRPr lang="en-US" baseline="0" dirty="0" smtClean="0"/>
          </a:p>
          <a:p>
            <a:pPr marL="171450" indent="-171450">
              <a:buFont typeface="Arial" panose="020B0604020202020204" pitchFamily="34" charset="0"/>
              <a:buChar char="•"/>
            </a:pPr>
            <a:r>
              <a:rPr lang="en-US" baseline="0" dirty="0" smtClean="0"/>
              <a:t>Web Apps is a fully managed compute platform optimized to host Web sites and Web applications</a:t>
            </a:r>
          </a:p>
          <a:p>
            <a:pPr marL="171450" indent="-171450">
              <a:buFont typeface="Arial" panose="020B0604020202020204" pitchFamily="34" charset="0"/>
              <a:buChar char="•"/>
            </a:pPr>
            <a:r>
              <a:rPr lang="en-US" baseline="0" dirty="0" smtClean="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smtClean="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smtClean="0"/>
              <a:t>Logic Apps allows you to automate business processes and workflow -- for example, automatically finding negative tweets about your company and sending notifications to a Slack channel</a:t>
            </a:r>
          </a:p>
          <a:p>
            <a:endParaRPr lang="en-US" dirty="0" smtClean="0"/>
          </a:p>
          <a:p>
            <a:r>
              <a:rPr lang="en-US" dirty="0" smtClean="0"/>
              <a:t>Together, these services comprise a ready-made solution to many of the challenges involved in publishing Web sites, Web apps, Web services, mobile apps, and more.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focus of this presentation is</a:t>
            </a:r>
            <a:r>
              <a:rPr lang="en-US" baseline="0" dirty="0" smtClean="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a:t>
            </a:r>
            <a:r>
              <a:rPr lang="en-US" baseline="0" dirty="0" smtClean="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a traditional server farm, there are two ways to scale to meet demand:</a:t>
            </a:r>
          </a:p>
          <a:p>
            <a:endParaRPr lang="en-US" baseline="0" dirty="0" smtClean="0"/>
          </a:p>
          <a:p>
            <a:pPr marL="171450" indent="-171450">
              <a:buFont typeface="Arial" panose="020B0604020202020204" pitchFamily="34" charset="0"/>
              <a:buChar char="•"/>
            </a:pPr>
            <a:r>
              <a:rPr lang="en-US" baseline="0" dirty="0" smtClean="0"/>
              <a:t>Scale up by beefing up the servers (more RAM, more cores, etc.)</a:t>
            </a:r>
          </a:p>
          <a:p>
            <a:pPr marL="171450" indent="-171450">
              <a:buFont typeface="Arial" panose="020B0604020202020204" pitchFamily="34" charset="0"/>
              <a:buChar char="•"/>
            </a:pPr>
            <a:r>
              <a:rPr lang="en-US" baseline="0" dirty="0" smtClean="0"/>
              <a:t>Scale out by adding servers</a:t>
            </a:r>
          </a:p>
          <a:p>
            <a:endParaRPr lang="en-US" baseline="0" dirty="0" smtClean="0"/>
          </a:p>
          <a:p>
            <a:r>
              <a:rPr lang="en-US" baseline="0" dirty="0" smtClean="0"/>
              <a:t>The same holds true for virtual server farms. In </a:t>
            </a:r>
            <a:r>
              <a:rPr lang="en-US" baseline="0" dirty="0" smtClean="0"/>
              <a:t>App Services, scale up is </a:t>
            </a:r>
            <a:r>
              <a:rPr lang="en-US" baseline="0" dirty="0" smtClean="0"/>
              <a:t>a choice </a:t>
            </a:r>
            <a:r>
              <a:rPr lang="en-US" baseline="0" dirty="0" smtClean="0"/>
              <a:t>between B/S/P 1-3, where 1 = 1 Core, 1/75 GB RAM, 2 = 2 Core, 3.5 GB RAM, 3 = 4 Core, 7 GB </a:t>
            </a:r>
            <a:r>
              <a:rPr lang="en-US" baseline="0" dirty="0" smtClean="0"/>
              <a:t>RAM. You can </a:t>
            </a:r>
            <a:r>
              <a:rPr lang="en-US" baseline="0" dirty="0" smtClean="0"/>
              <a:t>also scale up/down between tiers (</a:t>
            </a:r>
            <a:r>
              <a:rPr lang="en-US" baseline="0" dirty="0" smtClean="0"/>
              <a:t>B/S/P), which impacts </a:t>
            </a:r>
            <a:r>
              <a:rPr lang="en-US" baseline="0" dirty="0" smtClean="0"/>
              <a:t>local HDD </a:t>
            </a:r>
            <a:r>
              <a:rPr lang="en-US" baseline="0" dirty="0" smtClean="0"/>
              <a:t>storage (</a:t>
            </a:r>
            <a:r>
              <a:rPr lang="en-US" baseline="0" dirty="0" smtClean="0"/>
              <a:t>10/50/250 GB</a:t>
            </a:r>
            <a:r>
              <a:rPr lang="en-US" baseline="0" dirty="0" smtClean="0"/>
              <a:t>) </a:t>
            </a:r>
            <a:r>
              <a:rPr lang="en-US" baseline="0" dirty="0" smtClean="0"/>
              <a:t>as well as </a:t>
            </a:r>
            <a:r>
              <a:rPr lang="en-US" baseline="0" dirty="0" smtClean="0"/>
              <a:t>the cap </a:t>
            </a:r>
            <a:r>
              <a:rPr lang="en-US" baseline="0" dirty="0" smtClean="0"/>
              <a:t>on number of instances (3/10/50</a:t>
            </a:r>
            <a:r>
              <a:rPr lang="en-US" baseline="0" dirty="0" smtClean="0"/>
              <a:t>).</a:t>
            </a:r>
            <a:endParaRPr lang="en-US" baseline="0" dirty="0" smtClean="0"/>
          </a:p>
          <a:p>
            <a:endParaRPr lang="en-US" baseline="0" dirty="0" smtClean="0"/>
          </a:p>
          <a:p>
            <a:r>
              <a:rPr lang="en-US" baseline="0" dirty="0" smtClean="0"/>
              <a:t>* For 3 instances on Basic, only manual scaling is supported</a:t>
            </a:r>
          </a:p>
          <a:p>
            <a:r>
              <a:rPr lang="en-US" baseline="0" dirty="0" smtClean="0"/>
              <a:t>** For Premium Tier, there is a max of 20 if not using </a:t>
            </a:r>
            <a:r>
              <a:rPr lang="en-US" baseline="0" dirty="0" smtClean="0"/>
              <a:t>ASEs</a:t>
            </a:r>
            <a:r>
              <a:rPr lang="en-US" baseline="0" dirty="0" smtClean="0"/>
              <a:t>,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Manual scaling can</a:t>
            </a:r>
            <a:r>
              <a:rPr lang="en-US" baseline="0" dirty="0" smtClean="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Demonstrate</a:t>
            </a:r>
            <a:r>
              <a:rPr lang="en-US" baseline="0" dirty="0" smtClean="0"/>
              <a:t> scaling out in this and the next two slides by showing the VM count increasing as traffic increases.</a:t>
            </a:r>
            <a:endParaRPr lang="en-US" dirty="0" smtClean="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smtClean="0"/>
          </a:p>
          <a:p>
            <a:pPr marL="171450" indent="-171450">
              <a:buFont typeface="Arial" panose="020B0604020202020204" pitchFamily="34" charset="0"/>
              <a:buChar char="•"/>
            </a:pPr>
            <a:r>
              <a:rPr lang="en-US" dirty="0" smtClean="0"/>
              <a:t>You can validate</a:t>
            </a:r>
            <a:r>
              <a:rPr lang="en-US" baseline="0" dirty="0" smtClean="0"/>
              <a:t> </a:t>
            </a:r>
            <a:r>
              <a:rPr lang="en-US" dirty="0" smtClean="0"/>
              <a:t>changes in a staging deployment slot before swapping it with the production slot.</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smtClean="0"/>
          </a:p>
          <a:p>
            <a:r>
              <a:rPr lang="en-US" dirty="0" smtClean="0"/>
              <a:t>For more information,</a:t>
            </a:r>
            <a:r>
              <a:rPr lang="en-US" baseline="0" dirty="0" smtClean="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1201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useful for determining which of two landing</a:t>
            </a:r>
            <a:r>
              <a:rPr lang="en-US" baseline="0" dirty="0" smtClean="0"/>
              <a:t> pages</a:t>
            </a:r>
            <a:r>
              <a:rPr lang="en-US" dirty="0" smtClean="0"/>
              <a:t>, for example, is more effective in</a:t>
            </a:r>
            <a:r>
              <a:rPr lang="en-US" baseline="0" dirty="0" smtClean="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07524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6/23/2016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6/23/2016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47647008"/>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4673108"/>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12844930"/>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57534310"/>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31062501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1916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8690061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6/23/2016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6/23/2016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6/23/2016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17" Type="http://schemas.openxmlformats.org/officeDocument/2006/relationships/image" Target="../media/image40.emf"/><Relationship Id="rId2" Type="http://schemas.openxmlformats.org/officeDocument/2006/relationships/notesSlide" Target="../notesSlides/notesSlide7.xml"/><Relationship Id="rId16" Type="http://schemas.openxmlformats.org/officeDocument/2006/relationships/image" Target="../media/image39.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7.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6.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30.emf"/><Relationship Id="rId11" Type="http://schemas.openxmlformats.org/officeDocument/2006/relationships/image" Target="../media/image37.png"/><Relationship Id="rId5" Type="http://schemas.openxmlformats.org/officeDocument/2006/relationships/image" Target="../media/image29.emf"/><Relationship Id="rId15" Type="http://schemas.openxmlformats.org/officeDocument/2006/relationships/image" Target="../media/image32.emf"/><Relationship Id="rId10" Type="http://schemas.openxmlformats.org/officeDocument/2006/relationships/image" Target="../media/image36.emf"/><Relationship Id="rId4" Type="http://schemas.openxmlformats.org/officeDocument/2006/relationships/image" Target="../media/image28.emf"/><Relationship Id="rId9" Type="http://schemas.openxmlformats.org/officeDocument/2006/relationships/image" Target="../media/image35.emf"/><Relationship Id="rId14" Type="http://schemas.openxmlformats.org/officeDocument/2006/relationships/image" Target="../media/image31.emf"/></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28.emf"/><Relationship Id="rId12" Type="http://schemas.openxmlformats.org/officeDocument/2006/relationships/image" Target="../media/image34.emf"/><Relationship Id="rId2" Type="http://schemas.openxmlformats.org/officeDocument/2006/relationships/image" Target="../media/image30.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27.emf"/><Relationship Id="rId11" Type="http://schemas.openxmlformats.org/officeDocument/2006/relationships/image" Target="../media/image37.png"/><Relationship Id="rId5" Type="http://schemas.openxmlformats.org/officeDocument/2006/relationships/image" Target="../media/image26.emf"/><Relationship Id="rId15" Type="http://schemas.openxmlformats.org/officeDocument/2006/relationships/image" Target="../media/image39.emf"/><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image" Target="../media/image33.emf"/><Relationship Id="rId1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en-US" dirty="0" smtClean="0"/>
              <a:t>Web Apps</a:t>
            </a:r>
            <a:endParaRPr lang="en-US" dirty="0"/>
          </a:p>
        </p:txBody>
      </p:sp>
      <p:sp>
        <p:nvSpPr>
          <p:cNvPr id="3" name="Subtitle 2"/>
          <p:cNvSpPr>
            <a:spLocks noGrp="1"/>
          </p:cNvSpPr>
          <p:nvPr>
            <p:ph type="subTitle" idx="1"/>
          </p:nvPr>
        </p:nvSpPr>
        <p:spPr/>
        <p:txBody>
          <a:bodyPr/>
          <a:lstStyle/>
          <a:p>
            <a:r>
              <a:rPr lang="en-US" dirty="0" smtClean="0">
                <a:solidFill>
                  <a:srgbClr val="FFFF00"/>
                </a:solidFill>
              </a:rPr>
              <a:t>[ Instructor Name ]</a:t>
            </a:r>
            <a:endParaRPr lang="en-US" dirty="0">
              <a:solidFill>
                <a:srgbClr val="FFFF00"/>
              </a:solidFill>
            </a:endParaRPr>
          </a:p>
          <a:p>
            <a:r>
              <a:rPr lang="en-US" dirty="0" smtClean="0">
                <a:solidFill>
                  <a:srgbClr val="FFFF00"/>
                </a:solidFill>
              </a:rPr>
              <a:t>[ Instructor E-mail ]</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Slots</a:t>
            </a:r>
            <a:endParaRPr lang="en-US" dirty="0"/>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smtClean="0"/>
              <a:t>http</a:t>
            </a:r>
            <a:r>
              <a:rPr lang="en-US" dirty="0"/>
              <a:t>://</a:t>
            </a:r>
            <a:r>
              <a:rPr lang="en-US" dirty="0" smtClean="0"/>
              <a:t>sitename</a:t>
            </a:r>
            <a:r>
              <a:rPr lang="en-US" dirty="0" smtClean="0">
                <a:solidFill>
                  <a:srgbClr val="FF0000"/>
                </a:solidFill>
              </a:rPr>
              <a:t>-slotname</a:t>
            </a:r>
            <a:r>
              <a:rPr lang="en-US" dirty="0" smtClean="0"/>
              <a:t>.azurewebsites.net</a:t>
            </a:r>
            <a:endParaRPr lang="en-US" dirty="0"/>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a:t>
            </a:r>
            <a:endParaRPr lang="en-US" dirty="0"/>
          </a:p>
        </p:txBody>
      </p:sp>
      <p:sp>
        <p:nvSpPr>
          <p:cNvPr id="3" name="Content Placeholder 2"/>
          <p:cNvSpPr>
            <a:spLocks noGrp="1"/>
          </p:cNvSpPr>
          <p:nvPr>
            <p:ph idx="1"/>
          </p:nvPr>
        </p:nvSpPr>
        <p:spPr/>
        <p:txBody>
          <a:bodyPr/>
          <a:lstStyle/>
          <a:p>
            <a:r>
              <a:rPr lang="en-US" dirty="0" smtClean="0"/>
              <a:t>Test changes by routing requests to different deployment slots</a:t>
            </a:r>
            <a:endParaRPr lang="en-US" dirty="0"/>
          </a:p>
          <a:p>
            <a:r>
              <a:rPr lang="en-US" dirty="0"/>
              <a:t>Use Traffic Routing to direct % of traffic to alternate </a:t>
            </a:r>
            <a:r>
              <a:rPr lang="en-US" dirty="0" smtClean="0"/>
              <a:t>slots</a:t>
            </a:r>
            <a:endParaRPr lang="en-US" dirty="0"/>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a:t>
            </a:r>
            <a:r>
              <a:rPr lang="en-US" dirty="0" smtClean="0"/>
              <a:t>source-control </a:t>
            </a:r>
            <a:r>
              <a:rPr lang="en-US" dirty="0"/>
              <a:t>providers</a:t>
            </a:r>
          </a:p>
          <a:p>
            <a:r>
              <a:rPr lang="en-US" dirty="0"/>
              <a:t>Can also use a </a:t>
            </a:r>
            <a:r>
              <a:rPr lang="en-US" dirty="0" smtClean="0"/>
              <a:t>local </a:t>
            </a:r>
            <a:r>
              <a:rPr lang="en-US" dirty="0" err="1" smtClean="0"/>
              <a:t>Git</a:t>
            </a:r>
            <a:r>
              <a:rPr lang="en-US" dirty="0" smtClean="0"/>
              <a:t> </a:t>
            </a:r>
            <a:r>
              <a:rPr lang="en-US" dirty="0" smtClean="0"/>
              <a:t>repository from Azure Portal</a:t>
            </a:r>
            <a:endParaRPr lang="en-US" dirty="0"/>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smtClean="0">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smtClean="0">
                    <a:solidFill>
                      <a:srgbClr val="0079D6"/>
                    </a:solidFill>
                  </a:rPr>
                  <a:t>GitHub</a:t>
                </a:r>
                <a:endParaRPr lang="en-US" sz="2400" dirty="0">
                  <a:solidFill>
                    <a:srgbClr val="0079D6"/>
                  </a:solidFill>
                </a:endParaRP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smtClean="0">
                    <a:solidFill>
                      <a:srgbClr val="0079D6"/>
                    </a:solidFill>
                  </a:rPr>
                  <a:t>CodePlex</a:t>
                </a:r>
                <a:endParaRPr lang="en-US" sz="2400" dirty="0">
                  <a:solidFill>
                    <a:srgbClr val="0079D6"/>
                  </a:solidFill>
                </a:endParaRP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smtClean="0">
                    <a:solidFill>
                      <a:srgbClr val="0079D6"/>
                    </a:solidFill>
                  </a:rPr>
                  <a:t>Visual Studio</a:t>
                </a:r>
                <a:br>
                  <a:rPr lang="en-US" sz="2400" dirty="0" smtClean="0">
                    <a:solidFill>
                      <a:srgbClr val="0079D6"/>
                    </a:solidFill>
                  </a:rPr>
                </a:br>
                <a:r>
                  <a:rPr lang="en-US" sz="2400" dirty="0" smtClean="0">
                    <a:solidFill>
                      <a:srgbClr val="0079D6"/>
                    </a:solidFill>
                  </a:rPr>
                  <a:t>Team Services</a:t>
                </a:r>
                <a:endParaRPr lang="en-US" sz="2400" dirty="0">
                  <a:solidFill>
                    <a:srgbClr val="0079D6"/>
                  </a:solidFill>
                </a:endParaRP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smtClean="0">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smtClean="0"/>
              <a:t>Continuous Integration + Deployment Slots</a:t>
            </a:r>
            <a:endParaRPr lang="en-US" dirty="0"/>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smtClean="0"/>
              <a:t>Developer commits code</a:t>
            </a:r>
          </a:p>
          <a:p>
            <a:pPr marL="342900" indent="-342900">
              <a:buAutoNum type="arabicPeriod"/>
            </a:pPr>
            <a:r>
              <a:rPr lang="en-US" sz="2000" dirty="0" smtClean="0"/>
              <a:t>Automated process builds/compiles and deploys to staging </a:t>
            </a:r>
            <a:r>
              <a:rPr lang="en-US" sz="2000" dirty="0"/>
              <a:t>s</a:t>
            </a:r>
            <a:r>
              <a:rPr lang="en-US" sz="2000" dirty="0" smtClean="0"/>
              <a:t>lot</a:t>
            </a:r>
          </a:p>
          <a:p>
            <a:pPr marL="342900" indent="-342900">
              <a:buAutoNum type="arabicPeriod"/>
            </a:pPr>
            <a:r>
              <a:rPr lang="en-US" sz="2000" dirty="0" smtClean="0"/>
              <a:t>Automated and other </a:t>
            </a:r>
            <a:r>
              <a:rPr lang="en-US" sz="2000" dirty="0"/>
              <a:t>t</a:t>
            </a:r>
            <a:r>
              <a:rPr lang="en-US" sz="2000" dirty="0" smtClean="0"/>
              <a:t>ests validate content </a:t>
            </a:r>
            <a:r>
              <a:rPr lang="en-US" sz="2000" dirty="0" smtClean="0"/>
              <a:t>in </a:t>
            </a:r>
            <a:r>
              <a:rPr lang="en-US" sz="2000" dirty="0" smtClean="0"/>
              <a:t>staging </a:t>
            </a:r>
            <a:r>
              <a:rPr lang="en-US" sz="2000" dirty="0"/>
              <a:t>s</a:t>
            </a:r>
            <a:r>
              <a:rPr lang="en-US" sz="2000" dirty="0" smtClean="0"/>
              <a:t>lot</a:t>
            </a:r>
          </a:p>
          <a:p>
            <a:pPr marL="342900" indent="-342900">
              <a:buAutoNum type="arabicPeriod"/>
            </a:pPr>
            <a:r>
              <a:rPr lang="en-US" sz="2000" dirty="0"/>
              <a:t>S</a:t>
            </a:r>
            <a:r>
              <a:rPr lang="en-US" sz="2000" dirty="0" smtClean="0"/>
              <a:t>taging content </a:t>
            </a:r>
            <a:r>
              <a:rPr lang="en-US" sz="2000" dirty="0" smtClean="0"/>
              <a:t>promoted to production</a:t>
            </a:r>
          </a:p>
          <a:p>
            <a:pPr marL="342900" indent="-342900">
              <a:buAutoNum type="arabicPeriod"/>
            </a:pPr>
            <a:r>
              <a:rPr lang="en-US" sz="2000" dirty="0"/>
              <a:t>U</a:t>
            </a:r>
            <a:r>
              <a:rPr lang="en-US" sz="2000" dirty="0" smtClean="0"/>
              <a:t>sers </a:t>
            </a:r>
            <a:r>
              <a:rPr lang="en-US" sz="2000" dirty="0" smtClean="0"/>
              <a:t>see updated site</a:t>
            </a:r>
            <a:endParaRPr lang="en-US" sz="2000"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smtClean="0">
                <a:solidFill>
                  <a:srgbClr val="0070C0"/>
                </a:solidFill>
              </a:rPr>
              <a:t>Staging</a:t>
            </a:r>
            <a:endParaRPr lang="en-US" sz="2800" dirty="0">
              <a:solidFill>
                <a:srgbClr val="0070C0"/>
              </a:solidFill>
            </a:endParaRP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smtClean="0">
                <a:solidFill>
                  <a:srgbClr val="0070C0"/>
                </a:solidFill>
              </a:rPr>
              <a:t>Production</a:t>
            </a:r>
            <a:endParaRPr lang="en-US" sz="2800" dirty="0">
              <a:solidFill>
                <a:srgbClr val="0070C0"/>
              </a:solidFill>
            </a:endParaRP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smtClean="0">
                <a:solidFill>
                  <a:srgbClr val="0070C0"/>
                </a:solidFill>
              </a:rPr>
              <a:t>Test</a:t>
            </a:r>
            <a:endParaRPr lang="en-US" sz="2800" dirty="0">
              <a:solidFill>
                <a:srgbClr val="0070C0"/>
              </a:solidFill>
            </a:endParaRP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smtClean="0">
                <a:solidFill>
                  <a:srgbClr val="0070C0"/>
                </a:solidFill>
              </a:rPr>
              <a:t>Source</a:t>
            </a:r>
            <a:br>
              <a:rPr lang="en-US" sz="2800" dirty="0" smtClean="0">
                <a:solidFill>
                  <a:srgbClr val="0070C0"/>
                </a:solidFill>
              </a:rPr>
            </a:br>
            <a:r>
              <a:rPr lang="en-US" sz="2800" dirty="0" smtClean="0">
                <a:solidFill>
                  <a:srgbClr val="0070C0"/>
                </a:solidFill>
              </a:rPr>
              <a:t>Control</a:t>
            </a:r>
            <a:endParaRPr lang="en-US" sz="2800" dirty="0">
              <a:solidFill>
                <a:srgbClr val="0070C0"/>
              </a:solidFill>
            </a:endParaRP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1</a:t>
            </a:r>
            <a:endParaRPr lang="en-US" sz="2800" dirty="0" smtClean="0">
              <a:solidFill>
                <a:schemeClr val="bg1"/>
              </a:solidFill>
            </a:endParaRP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2</a:t>
            </a:r>
            <a:endParaRPr lang="en-US" sz="2800" dirty="0" smtClean="0">
              <a:solidFill>
                <a:schemeClr val="bg1"/>
              </a:solidFill>
            </a:endParaRP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endParaRPr lang="en-US" sz="2800" dirty="0" smtClean="0">
              <a:solidFill>
                <a:schemeClr val="bg1"/>
              </a:solidFill>
            </a:endParaRP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4</a:t>
            </a:r>
            <a:endParaRPr lang="en-US" sz="2800" dirty="0" smtClean="0">
              <a:solidFill>
                <a:schemeClr val="bg1"/>
              </a:solidFill>
            </a:endParaRP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endParaRPr lang="en-US" sz="2800" dirty="0" smtClean="0">
              <a:solidFill>
                <a:schemeClr val="bg1"/>
              </a:solidFill>
            </a:endParaRPr>
          </a:p>
        </p:txBody>
      </p:sp>
    </p:spTree>
    <p:extLst>
      <p:ext uri="{BB962C8B-B14F-4D97-AF65-F5344CB8AC3E}">
        <p14:creationId xmlns:p14="http://schemas.microsoft.com/office/powerpoint/2010/main" val="97363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Service Plans</a:t>
            </a:r>
            <a:endParaRPr lang="en-US" dirty="0"/>
          </a:p>
        </p:txBody>
      </p:sp>
      <p:sp>
        <p:nvSpPr>
          <p:cNvPr id="3" name="Content Placeholder 2"/>
          <p:cNvSpPr>
            <a:spLocks noGrp="1"/>
          </p:cNvSpPr>
          <p:nvPr>
            <p:ph idx="1"/>
          </p:nvPr>
        </p:nvSpPr>
        <p:spPr/>
        <p:txBody>
          <a:bodyPr/>
          <a:lstStyle/>
          <a:p>
            <a:r>
              <a:rPr lang="en-US" dirty="0" smtClean="0"/>
              <a:t>Billing and provisioning for App Service resources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0548059"/>
              </p:ext>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xmlns="" val="3872267235"/>
                    </a:ext>
                  </a:extLst>
                </a:gridCol>
                <a:gridCol w="1070517">
                  <a:extLst>
                    <a:ext uri="{9D8B030D-6E8A-4147-A177-3AD203B41FA5}">
                      <a16:colId xmlns:a16="http://schemas.microsoft.com/office/drawing/2014/main" xmlns="" val="1177306289"/>
                    </a:ext>
                  </a:extLst>
                </a:gridCol>
                <a:gridCol w="1137425">
                  <a:extLst>
                    <a:ext uri="{9D8B030D-6E8A-4147-A177-3AD203B41FA5}">
                      <a16:colId xmlns:a16="http://schemas.microsoft.com/office/drawing/2014/main" xmlns="" val="238301891"/>
                    </a:ext>
                  </a:extLst>
                </a:gridCol>
                <a:gridCol w="1561170">
                  <a:extLst>
                    <a:ext uri="{9D8B030D-6E8A-4147-A177-3AD203B41FA5}">
                      <a16:colId xmlns:a16="http://schemas.microsoft.com/office/drawing/2014/main" xmlns="" val="1573368495"/>
                    </a:ext>
                  </a:extLst>
                </a:gridCol>
                <a:gridCol w="1761893">
                  <a:extLst>
                    <a:ext uri="{9D8B030D-6E8A-4147-A177-3AD203B41FA5}">
                      <a16:colId xmlns:a16="http://schemas.microsoft.com/office/drawing/2014/main" xmlns="" val="1663854859"/>
                    </a:ext>
                  </a:extLst>
                </a:gridCol>
                <a:gridCol w="1650381">
                  <a:extLst>
                    <a:ext uri="{9D8B030D-6E8A-4147-A177-3AD203B41FA5}">
                      <a16:colId xmlns:a16="http://schemas.microsoft.com/office/drawing/2014/main" xmlns=""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Free</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Shared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Basic</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Standard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Premium</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xmlns=""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 of Apps</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Unlimited</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Shared Disk Space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50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500</a:t>
                      </a:r>
                      <a:r>
                        <a:rPr lang="en-US" baseline="0" dirty="0" smtClean="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Maximum Instances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3</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50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smtClean="0">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Yes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Yes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Staging Environments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5</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20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xmlns=""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Custom Domains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Yes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xmlns=""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SLA</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99.95%</a:t>
                      </a:r>
                      <a:endParaRPr lang="en-US" dirty="0">
                        <a:latin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1338997113"/>
                  </a:ext>
                </a:extLst>
              </a:tr>
            </a:tbl>
          </a:graphicData>
        </a:graphic>
      </p:graphicFrame>
    </p:spTree>
    <p:extLst>
      <p:ext uri="{BB962C8B-B14F-4D97-AF65-F5344CB8AC3E}">
        <p14:creationId xmlns:p14="http://schemas.microsoft.com/office/powerpoint/2010/main" val="1436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5" name="Text Placeholder 4"/>
          <p:cNvSpPr>
            <a:spLocks noGrp="1"/>
          </p:cNvSpPr>
          <p:nvPr>
            <p:ph type="body" idx="1"/>
          </p:nvPr>
        </p:nvSpPr>
        <p:spPr/>
        <p:txBody>
          <a:bodyPr/>
          <a:lstStyle/>
          <a:p>
            <a:r>
              <a:rPr lang="en-US" dirty="0" smtClean="0"/>
              <a:t>Azure Web Apps HOL.html</a:t>
            </a:r>
            <a:endParaRPr lang="en-US" dirty="0"/>
          </a:p>
        </p:txBody>
      </p:sp>
    </p:spTree>
    <p:extLst>
      <p:ext uri="{BB962C8B-B14F-4D97-AF65-F5344CB8AC3E}">
        <p14:creationId xmlns:p14="http://schemas.microsoft.com/office/powerpoint/2010/main" val="333518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App Service Family</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smtClean="0"/>
              <a:t>Web Apps</a:t>
            </a:r>
          </a:p>
          <a:p>
            <a:pPr algn="ctr"/>
            <a:r>
              <a:rPr lang="en-US" sz="1400" dirty="0" smtClean="0"/>
              <a:t>Web apps that scale with your business</a:t>
            </a:r>
            <a:endParaRPr lang="en-US" sz="1400" dirty="0"/>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smtClean="0"/>
              <a:t>Mobile Apps</a:t>
            </a:r>
          </a:p>
          <a:p>
            <a:pPr algn="ctr"/>
            <a:r>
              <a:rPr lang="en-US" sz="1400" dirty="0" smtClean="0"/>
              <a:t>Build mobile apps for any device</a:t>
            </a:r>
            <a:endParaRPr lang="en-US" sz="1400" dirty="0"/>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smtClean="0"/>
              <a:t>Logic Apps</a:t>
            </a:r>
          </a:p>
          <a:p>
            <a:pPr algn="ctr"/>
            <a:r>
              <a:rPr lang="en-US" sz="1400" dirty="0" smtClean="0"/>
              <a:t>Automate business processes across SaaS and on-premises</a:t>
            </a:r>
            <a:endParaRPr lang="en-US" sz="1400" dirty="0"/>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smtClean="0"/>
              <a:t>API Apps</a:t>
            </a:r>
          </a:p>
          <a:p>
            <a:pPr algn="ctr"/>
            <a:r>
              <a:rPr lang="en-US" sz="1400" dirty="0" smtClean="0"/>
              <a:t>Build and consume APIs in the cloud</a:t>
            </a:r>
            <a:endParaRPr lang="en-US" sz="1400" dirty="0"/>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Web Apps</a:t>
            </a:r>
            <a:endParaRPr lang="en-US" dirty="0"/>
          </a:p>
        </p:txBody>
      </p:sp>
      <p:sp>
        <p:nvSpPr>
          <p:cNvPr id="3" name="Content Placeholder 2"/>
          <p:cNvSpPr>
            <a:spLocks noGrp="1"/>
          </p:cNvSpPr>
          <p:nvPr>
            <p:ph idx="1"/>
          </p:nvPr>
        </p:nvSpPr>
        <p:spPr/>
        <p:txBody>
          <a:bodyPr/>
          <a:lstStyle/>
          <a:p>
            <a:r>
              <a:rPr lang="en-US" dirty="0" smtClean="0"/>
              <a:t>Support a variety of languages </a:t>
            </a:r>
            <a:r>
              <a:rPr lang="en-US" dirty="0"/>
              <a:t>and platforms</a:t>
            </a:r>
          </a:p>
          <a:p>
            <a:pPr lvl="1"/>
            <a:r>
              <a:rPr lang="en-US" dirty="0"/>
              <a:t>.NET, </a:t>
            </a:r>
            <a:r>
              <a:rPr lang="en-US" dirty="0" smtClean="0"/>
              <a:t>Java, </a:t>
            </a:r>
            <a:r>
              <a:rPr lang="en-US" dirty="0"/>
              <a:t>Node.js, PHP, </a:t>
            </a:r>
            <a:r>
              <a:rPr lang="en-US" dirty="0" smtClean="0"/>
              <a:t>Python, and more</a:t>
            </a:r>
            <a:endParaRPr lang="en-US" dirty="0"/>
          </a:p>
          <a:p>
            <a:r>
              <a:rPr lang="en-US" dirty="0" smtClean="0"/>
              <a:t>Support scaling (manual or auto) and load </a:t>
            </a:r>
            <a:r>
              <a:rPr lang="en-US" dirty="0"/>
              <a:t>balancing</a:t>
            </a:r>
          </a:p>
          <a:p>
            <a:r>
              <a:rPr lang="en-US" dirty="0" smtClean="0"/>
              <a:t>Support slots </a:t>
            </a:r>
            <a:r>
              <a:rPr lang="en-US" dirty="0"/>
              <a:t>for staged </a:t>
            </a:r>
            <a:r>
              <a:rPr lang="en-US" dirty="0" smtClean="0"/>
              <a:t>deployments and A/B testing</a:t>
            </a:r>
            <a:endParaRPr lang="en-US" dirty="0"/>
          </a:p>
          <a:p>
            <a:r>
              <a:rPr lang="en-US" dirty="0" smtClean="0"/>
              <a:t>Support continuous </a:t>
            </a:r>
            <a:r>
              <a:rPr lang="en-US" dirty="0"/>
              <a:t>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Global Scale</a:t>
            </a:r>
          </a:p>
          <a:p>
            <a:pPr algn="ctr"/>
            <a:r>
              <a:rPr lang="en-US" sz="1600" dirty="0" smtClean="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Enterprise Grade</a:t>
            </a:r>
          </a:p>
          <a:p>
            <a:pPr algn="ctr"/>
            <a:r>
              <a:rPr lang="en-US" sz="1600" dirty="0" smtClean="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Familiar and Fast</a:t>
            </a:r>
          </a:p>
          <a:p>
            <a:pPr algn="ctr"/>
            <a:r>
              <a:rPr lang="en-US" sz="1600" dirty="0" smtClean="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 Cloud Computing Patterns</a:t>
            </a:r>
            <a:endParaRPr lang="en-US" dirty="0"/>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a:t>
              </a:r>
              <a:r>
                <a:rPr lang="en-US" sz="2800" dirty="0" smtClean="0">
                  <a:solidFill>
                    <a:schemeClr val="tx2">
                      <a:alpha val="99000"/>
                    </a:schemeClr>
                  </a:solidFill>
                  <a:latin typeface="Segoe UI" pitchFamily="34" charset="0"/>
                  <a:ea typeface="Segoe UI" pitchFamily="34" charset="0"/>
                  <a:cs typeface="Segoe UI" pitchFamily="34" charset="0"/>
                </a:rPr>
                <a:t>Bursts</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a:t>
              </a:r>
              <a:r>
                <a:rPr lang="en-US" sz="2800" dirty="0" smtClean="0">
                  <a:solidFill>
                    <a:schemeClr val="tx2">
                      <a:alpha val="99000"/>
                    </a:schemeClr>
                  </a:solidFill>
                  <a:latin typeface="Segoe UI" pitchFamily="34" charset="0"/>
                  <a:ea typeface="Segoe UI" pitchFamily="34" charset="0"/>
                  <a:cs typeface="Segoe UI" pitchFamily="34" charset="0"/>
                </a:rPr>
                <a:t>Bursts</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chemeClr val="tx2">
                      <a:alpha val="99000"/>
                    </a:schemeClr>
                  </a:solidFill>
                  <a:latin typeface="Segoe UI" pitchFamily="34" charset="0"/>
                  <a:ea typeface="Segoe UI" pitchFamily="34" charset="0"/>
                  <a:cs typeface="Segoe UI" pitchFamily="34" charset="0"/>
                </a:rPr>
                <a:t>On </a:t>
              </a:r>
              <a:r>
                <a:rPr lang="en-US" sz="2800" dirty="0">
                  <a:solidFill>
                    <a:schemeClr val="tx2">
                      <a:alpha val="99000"/>
                    </a:schemeClr>
                  </a:solidFill>
                  <a:latin typeface="Segoe UI" pitchFamily="34" charset="0"/>
                  <a:ea typeface="Segoe UI" pitchFamily="34" charset="0"/>
                  <a:cs typeface="Segoe UI" pitchFamily="34" charset="0"/>
                </a:rPr>
                <a:t>and </a:t>
              </a:r>
              <a:r>
                <a:rPr lang="en-US" sz="2800" dirty="0" smtClean="0">
                  <a:solidFill>
                    <a:schemeClr val="tx2">
                      <a:alpha val="99000"/>
                    </a:schemeClr>
                  </a:solidFill>
                  <a:latin typeface="Segoe UI" pitchFamily="34" charset="0"/>
                  <a:ea typeface="Segoe UI" pitchFamily="34" charset="0"/>
                  <a:cs typeface="Segoe UI" pitchFamily="34" charset="0"/>
                </a:rPr>
                <a:t>Off</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Up vs. Scaling Out</a:t>
            </a:r>
            <a:endParaRPr lang="en-US" dirty="0"/>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Up</a:t>
            </a:r>
            <a:endParaRPr lang="en-US" sz="4000" dirty="0"/>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size</a:t>
            </a:r>
            <a:endParaRPr lang="en-US" sz="3200" u="sng" dirty="0">
              <a:solidFill>
                <a:schemeClr val="bg1"/>
              </a:solidFill>
            </a:endParaRP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1 Core w/ 1.75 GB RAM </a:t>
            </a:r>
            <a:br>
              <a:rPr lang="en-US" sz="2400" i="1" dirty="0" smtClean="0">
                <a:solidFill>
                  <a:schemeClr val="bg1"/>
                </a:solidFill>
              </a:rPr>
            </a:br>
            <a:r>
              <a:rPr lang="en-US" sz="2400" i="1" dirty="0" smtClean="0">
                <a:solidFill>
                  <a:schemeClr val="bg1"/>
                </a:solidFill>
              </a:rPr>
              <a:t> 2 Cores w/ 3.5 GB RAM</a:t>
            </a:r>
            <a:br>
              <a:rPr lang="en-US" sz="2400" i="1" dirty="0" smtClean="0">
                <a:solidFill>
                  <a:schemeClr val="bg1"/>
                </a:solidFill>
              </a:rPr>
            </a:br>
            <a:r>
              <a:rPr lang="en-US" sz="2400" i="1" dirty="0" smtClean="0">
                <a:solidFill>
                  <a:schemeClr val="bg1"/>
                </a:solidFill>
              </a:rPr>
              <a:t> 4 Cores w/ 7 GB RAM</a:t>
            </a:r>
            <a:endParaRPr lang="en-US" sz="1600" i="1" dirty="0" smtClean="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Out</a:t>
            </a:r>
            <a:endParaRPr lang="en-US" sz="4000" dirty="0"/>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count</a:t>
            </a:r>
            <a:endParaRPr lang="en-US" sz="3200" u="sng" dirty="0">
              <a:solidFill>
                <a:schemeClr val="bg1"/>
              </a:solidFill>
            </a:endParaRP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Max 3* instances</a:t>
            </a:r>
            <a:br>
              <a:rPr lang="en-US" sz="2400" i="1" dirty="0" smtClean="0">
                <a:solidFill>
                  <a:schemeClr val="bg1"/>
                </a:solidFill>
              </a:rPr>
            </a:br>
            <a:r>
              <a:rPr lang="en-US" sz="2400" i="1" dirty="0" smtClean="0">
                <a:solidFill>
                  <a:schemeClr val="bg1"/>
                </a:solidFill>
              </a:rPr>
              <a:t>Max 10 instances</a:t>
            </a:r>
            <a:br>
              <a:rPr lang="en-US" sz="2400" i="1" dirty="0" smtClean="0">
                <a:solidFill>
                  <a:schemeClr val="bg1"/>
                </a:solidFill>
              </a:rPr>
            </a:br>
            <a:r>
              <a:rPr lang="en-US" sz="2400" i="1" dirty="0" smtClean="0">
                <a:solidFill>
                  <a:schemeClr val="bg1"/>
                </a:solidFill>
              </a:rPr>
              <a:t> Max 20/50** instances </a:t>
            </a:r>
            <a:endParaRPr lang="en-US" sz="1800" i="1" dirty="0" smtClean="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Scaling vs. Auto-Scaling</a:t>
            </a:r>
            <a:endParaRPr lang="en-US" dirty="0"/>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7594</TotalTime>
  <Words>1552</Words>
  <Application>Microsoft Office PowerPoint</Application>
  <PresentationFormat>Widescreen</PresentationFormat>
  <Paragraphs>190</Paragraphs>
  <Slides>16</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Arial</vt:lpstr>
      <vt:lpstr>Calibri</vt:lpstr>
      <vt:lpstr>Consolas</vt:lpstr>
      <vt:lpstr>Kozuka Gothic Pro R</vt:lpstr>
      <vt:lpstr>Lucida Console</vt:lpstr>
      <vt:lpstr>Segoe UI</vt:lpstr>
      <vt:lpstr>Segoe UI Light</vt:lpstr>
      <vt:lpstr>Segoe UI Semibold</vt:lpstr>
      <vt:lpstr>Wingdings</vt:lpstr>
      <vt:lpstr>Office Theme</vt:lpstr>
      <vt:lpstr>1_MS1444_Windows Azure Template 16x9_r08a</vt:lpstr>
      <vt:lpstr>1_Azure Event</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Jeff Prosise</cp:lastModifiedBy>
  <cp:revision>135</cp:revision>
  <dcterms:created xsi:type="dcterms:W3CDTF">2016-04-21T18:51:19Z</dcterms:created>
  <dcterms:modified xsi:type="dcterms:W3CDTF">2016-06-23T22:23:29Z</dcterms:modified>
</cp:coreProperties>
</file>